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9280454-137F-4BF0-B8B7-E471AD9BEF37}">
          <p14:sldIdLst>
            <p14:sldId id="256"/>
            <p14:sldId id="257"/>
            <p14:sldId id="258"/>
            <p14:sldId id="259"/>
            <p14:sldId id="260"/>
            <p14:sldId id="265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2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24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6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6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4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9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9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2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4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7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3EC4-7710-4072-995D-11E21EE0E66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BF216-6CE6-4307-9C2D-D50EAB5C4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15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A608-C43A-6E38-ABDC-16B10D8CD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" y="924039"/>
            <a:ext cx="12192000" cy="1150374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3800" dirty="0">
                <a:solidFill>
                  <a:schemeClr val="tx2"/>
                </a:solidFill>
              </a:rPr>
              <a:t>Exp-03 : Demonstrate the operation of unbiased and biased positive and negative clipper circuits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4750A-5418-B505-6ECB-B96C4A84FDB8}"/>
              </a:ext>
            </a:extLst>
          </p:cNvPr>
          <p:cNvSpPr txBox="1"/>
          <p:nvPr/>
        </p:nvSpPr>
        <p:spPr>
          <a:xfrm>
            <a:off x="201563" y="2931308"/>
            <a:ext cx="5894437" cy="360611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NAIMUR RAHMAN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DEPARTMENT OF COMPUTER SCIENCE AND ENGINEERING</a:t>
            </a:r>
          </a:p>
          <a:p>
            <a:pPr>
              <a:lnSpc>
                <a:spcPct val="120000"/>
              </a:lnSpc>
            </a:pPr>
            <a:r>
              <a:rPr lang="en-US" sz="2400" i="0" dirty="0">
                <a:solidFill>
                  <a:schemeClr val="tx2"/>
                </a:solidFill>
                <a:effectLst/>
                <a:highlight>
                  <a:srgbClr val="000000"/>
                </a:highlight>
              </a:rPr>
              <a:t>KHULNA UNIVERSITY OF ENGINEERING &amp; TECHNOLOGY (KUET)</a:t>
            </a:r>
            <a:endParaRPr lang="en-US" sz="24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ROLL – 1907031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YEAR – 2</a:t>
            </a:r>
            <a:r>
              <a:rPr lang="en-US" sz="2400" baseline="30000" dirty="0">
                <a:solidFill>
                  <a:schemeClr val="tx2"/>
                </a:solidFill>
                <a:highlight>
                  <a:srgbClr val="000000"/>
                </a:highlight>
              </a:rPr>
              <a:t>ND</a:t>
            </a: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SEMESTER – 1</a:t>
            </a:r>
            <a:r>
              <a:rPr lang="en-US" sz="2400" baseline="30000" dirty="0">
                <a:solidFill>
                  <a:schemeClr val="tx2"/>
                </a:solidFill>
                <a:highlight>
                  <a:srgbClr val="000000"/>
                </a:highlight>
              </a:rPr>
              <a:t>ST</a:t>
            </a: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371FB-E314-0C4C-EBFE-C111141ED48E}"/>
              </a:ext>
            </a:extLst>
          </p:cNvPr>
          <p:cNvSpPr txBox="1"/>
          <p:nvPr/>
        </p:nvSpPr>
        <p:spPr>
          <a:xfrm>
            <a:off x="6095998" y="2931307"/>
            <a:ext cx="6007511" cy="360611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MD. RABBY ISLAM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DEPARTMENT OF COMPUTER SCIENCE AND ENGINEERING</a:t>
            </a:r>
          </a:p>
          <a:p>
            <a:pPr>
              <a:lnSpc>
                <a:spcPct val="120000"/>
              </a:lnSpc>
            </a:pPr>
            <a:r>
              <a:rPr lang="en-US" sz="2400" i="0" dirty="0">
                <a:solidFill>
                  <a:schemeClr val="tx2"/>
                </a:solidFill>
                <a:effectLst/>
                <a:highlight>
                  <a:srgbClr val="000000"/>
                </a:highlight>
              </a:rPr>
              <a:t>KHULNA UNIVERSITY OF ENGINEERING &amp; TECHNOLOGY (KUET)</a:t>
            </a:r>
            <a:endParaRPr lang="en-US" sz="24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ROLL – 1907061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YEAR – 2</a:t>
            </a:r>
            <a:r>
              <a:rPr lang="en-US" sz="2400" baseline="30000" dirty="0">
                <a:solidFill>
                  <a:schemeClr val="tx2"/>
                </a:solidFill>
                <a:highlight>
                  <a:srgbClr val="000000"/>
                </a:highlight>
              </a:rPr>
              <a:t>ND</a:t>
            </a: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SEMESTER – 1</a:t>
            </a:r>
            <a:r>
              <a:rPr lang="en-US" sz="2400" baseline="30000" dirty="0">
                <a:solidFill>
                  <a:schemeClr val="tx2"/>
                </a:solidFill>
                <a:highlight>
                  <a:srgbClr val="000000"/>
                </a:highlight>
              </a:rPr>
              <a:t>ST</a:t>
            </a: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53844-8BED-883D-2034-F09B12BDFBCE}"/>
              </a:ext>
            </a:extLst>
          </p:cNvPr>
          <p:cNvSpPr txBox="1"/>
          <p:nvPr/>
        </p:nvSpPr>
        <p:spPr>
          <a:xfrm>
            <a:off x="3298893" y="2074413"/>
            <a:ext cx="55942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tx2"/>
                </a:solidFill>
                <a:highlight>
                  <a:srgbClr val="000000"/>
                </a:highlight>
              </a:rPr>
              <a:t>PRESENTED BY – (GROUP 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DB6AA-3F8E-649C-9F47-0CA4D57420DD}"/>
              </a:ext>
            </a:extLst>
          </p:cNvPr>
          <p:cNvSpPr txBox="1"/>
          <p:nvPr/>
        </p:nvSpPr>
        <p:spPr>
          <a:xfrm>
            <a:off x="5080602" y="98595"/>
            <a:ext cx="2030790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tx2"/>
                </a:solidFill>
              </a:rPr>
              <a:t>EEE 2114</a:t>
            </a:r>
          </a:p>
        </p:txBody>
      </p:sp>
    </p:spTree>
    <p:extLst>
      <p:ext uri="{BB962C8B-B14F-4D97-AF65-F5344CB8AC3E}">
        <p14:creationId xmlns:p14="http://schemas.microsoft.com/office/powerpoint/2010/main" val="292595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935BE3-636A-ACC5-6B17-5D20E52FB0B4}"/>
              </a:ext>
            </a:extLst>
          </p:cNvPr>
          <p:cNvSpPr txBox="1"/>
          <p:nvPr/>
        </p:nvSpPr>
        <p:spPr>
          <a:xfrm>
            <a:off x="83125" y="135059"/>
            <a:ext cx="240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highlight>
                  <a:srgbClr val="000000"/>
                </a:highlight>
              </a:rPr>
              <a:t>APPLICATIONS: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031B1-46BC-1F95-AB90-0224FC804F4F}"/>
              </a:ext>
            </a:extLst>
          </p:cNvPr>
          <p:cNvSpPr txBox="1"/>
          <p:nvPr/>
        </p:nvSpPr>
        <p:spPr>
          <a:xfrm>
            <a:off x="176980" y="837853"/>
            <a:ext cx="11838038" cy="316291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The clipper circuit offer overvoltage protection therefore, it is used in power supplies for limiting the voltage.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They are used for filtering noise in transmitters.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For the generation of new waveforms or shaping the existing waveform, clippers are used.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Clippers can be used as voltage limiters and amplitude selectors.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Clipper circuits are widely used in signal receiving and signal transmitting devices, communication systems.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AD2AC-0FCF-CE3D-B3E6-21886E826570}"/>
              </a:ext>
            </a:extLst>
          </p:cNvPr>
          <p:cNvSpPr txBox="1"/>
          <p:nvPr/>
        </p:nvSpPr>
        <p:spPr>
          <a:xfrm>
            <a:off x="2484488" y="4703564"/>
            <a:ext cx="7223023" cy="16312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tx2"/>
                </a:solidFill>
              </a:rPr>
              <a:t> THANK YOU </a:t>
            </a:r>
          </a:p>
        </p:txBody>
      </p:sp>
    </p:spTree>
    <p:extLst>
      <p:ext uri="{BB962C8B-B14F-4D97-AF65-F5344CB8AC3E}">
        <p14:creationId xmlns:p14="http://schemas.microsoft.com/office/powerpoint/2010/main" val="34611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968CC1-8D0F-4ABC-0C62-D6FAB1F33A29}"/>
              </a:ext>
            </a:extLst>
          </p:cNvPr>
          <p:cNvSpPr txBox="1"/>
          <p:nvPr/>
        </p:nvSpPr>
        <p:spPr>
          <a:xfrm>
            <a:off x="127819" y="-19796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highlight>
                  <a:srgbClr val="000000"/>
                </a:highlight>
              </a:rPr>
              <a:t>OBJECTIVES: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4381B-8D9F-2AF8-6E07-C265B48E2B56}"/>
              </a:ext>
            </a:extLst>
          </p:cNvPr>
          <p:cNvSpPr txBox="1"/>
          <p:nvPr/>
        </p:nvSpPr>
        <p:spPr>
          <a:xfrm>
            <a:off x="127819" y="503424"/>
            <a:ext cx="9075175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To understand the internal building structure of a clipper circuit.</a:t>
            </a:r>
          </a:p>
          <a:p>
            <a:pPr marL="285750" indent="-285750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To understand wave shaping circuits practically.</a:t>
            </a:r>
          </a:p>
          <a:p>
            <a:pPr marL="285750" indent="-285750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To understand the switching property of a diode.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34A09-C25D-6CBE-86B8-A23DDCC60210}"/>
              </a:ext>
            </a:extLst>
          </p:cNvPr>
          <p:cNvSpPr txBox="1"/>
          <p:nvPr/>
        </p:nvSpPr>
        <p:spPr>
          <a:xfrm>
            <a:off x="127819" y="2058404"/>
            <a:ext cx="1530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highlight>
                  <a:srgbClr val="000000"/>
                </a:highlight>
              </a:rPr>
              <a:t>THEORY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7BCE2-A0F7-0671-72DD-1E977E72FF4B}"/>
              </a:ext>
            </a:extLst>
          </p:cNvPr>
          <p:cNvSpPr txBox="1"/>
          <p:nvPr/>
        </p:nvSpPr>
        <p:spPr>
          <a:xfrm>
            <a:off x="127819" y="2581624"/>
            <a:ext cx="11847871" cy="404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Clipper circuits are the electronic circuits that clip off or remove a portion of a AC signal without causing any distortion to the remaining part of the signal.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Based on the level of clipping there are two types of clipper circuits :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Positive Clippers 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Negative Clippers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Based on biasing there are also two types of clipper circuits: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Unbiased Clippers</a:t>
            </a:r>
          </a:p>
          <a:p>
            <a:pPr marL="400050" indent="-400050">
              <a:lnSpc>
                <a:spcPct val="120000"/>
              </a:lnSpc>
              <a:buFont typeface="+mj-lt"/>
              <a:buAutoNum type="romanLcPeriod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Biased Clippers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So, both types can create 4 different combinations of clipper circuits.</a:t>
            </a:r>
          </a:p>
        </p:txBody>
      </p:sp>
    </p:spTree>
    <p:extLst>
      <p:ext uri="{BB962C8B-B14F-4D97-AF65-F5344CB8AC3E}">
        <p14:creationId xmlns:p14="http://schemas.microsoft.com/office/powerpoint/2010/main" val="149167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C66FEDD-8BA3-E3D0-0A26-223A25E5379E}"/>
              </a:ext>
            </a:extLst>
          </p:cNvPr>
          <p:cNvSpPr/>
          <p:nvPr/>
        </p:nvSpPr>
        <p:spPr>
          <a:xfrm>
            <a:off x="108155" y="4003256"/>
            <a:ext cx="11926529" cy="215156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A13C84-A295-4849-85C1-EBD4CE9BF75A}"/>
              </a:ext>
            </a:extLst>
          </p:cNvPr>
          <p:cNvSpPr/>
          <p:nvPr/>
        </p:nvSpPr>
        <p:spPr>
          <a:xfrm>
            <a:off x="108155" y="649800"/>
            <a:ext cx="11926529" cy="204423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74915-6886-4D2D-B85D-B40748FC4DC1}"/>
              </a:ext>
            </a:extLst>
          </p:cNvPr>
          <p:cNvSpPr txBox="1"/>
          <p:nvPr/>
        </p:nvSpPr>
        <p:spPr>
          <a:xfrm>
            <a:off x="0" y="88488"/>
            <a:ext cx="3882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UNBIASED POSITIVE CLIPPER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964FC-DCD6-4A2C-88B2-4842753B0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"/>
          <a:stretch/>
        </p:blipFill>
        <p:spPr>
          <a:xfrm>
            <a:off x="623857" y="703182"/>
            <a:ext cx="2099678" cy="157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08F2D-D255-838A-0B84-90A9B25349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0"/>
          <a:stretch/>
        </p:blipFill>
        <p:spPr>
          <a:xfrm>
            <a:off x="4458930" y="715318"/>
            <a:ext cx="3098386" cy="1560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99BA0-37E2-76BB-8737-7EE6C697E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0"/>
          <a:stretch/>
        </p:blipFill>
        <p:spPr>
          <a:xfrm>
            <a:off x="9599611" y="715318"/>
            <a:ext cx="1835306" cy="1560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7FDB87-64E7-6C01-3FC5-C072056B09AE}"/>
              </a:ext>
            </a:extLst>
          </p:cNvPr>
          <p:cNvSpPr txBox="1"/>
          <p:nvPr/>
        </p:nvSpPr>
        <p:spPr>
          <a:xfrm>
            <a:off x="1339921" y="2244823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Input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836BE9-B320-E2B2-087A-B5E37E4507F4}"/>
              </a:ext>
            </a:extLst>
          </p:cNvPr>
          <p:cNvCxnSpPr>
            <a:cxnSpLocks/>
          </p:cNvCxnSpPr>
          <p:nvPr/>
        </p:nvCxnSpPr>
        <p:spPr>
          <a:xfrm>
            <a:off x="3061135" y="1466865"/>
            <a:ext cx="1815665" cy="12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C1B505-9837-9458-282F-BDA73EFF1569}"/>
              </a:ext>
            </a:extLst>
          </p:cNvPr>
          <p:cNvCxnSpPr>
            <a:cxnSpLocks/>
          </p:cNvCxnSpPr>
          <p:nvPr/>
        </p:nvCxnSpPr>
        <p:spPr>
          <a:xfrm flipV="1">
            <a:off x="7246374" y="1472933"/>
            <a:ext cx="2133600" cy="60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48057-ECAB-43D8-6992-64EB6AAB2DA9}"/>
              </a:ext>
            </a:extLst>
          </p:cNvPr>
          <p:cNvSpPr txBox="1"/>
          <p:nvPr/>
        </p:nvSpPr>
        <p:spPr>
          <a:xfrm>
            <a:off x="4321801" y="2223332"/>
            <a:ext cx="3497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Unbiased Positive Clipper Circuit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E931EA-BDF9-0C66-58B1-33FD00109161}"/>
              </a:ext>
            </a:extLst>
          </p:cNvPr>
          <p:cNvSpPr txBox="1"/>
          <p:nvPr/>
        </p:nvSpPr>
        <p:spPr>
          <a:xfrm>
            <a:off x="10197480" y="224035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A15C18-CD9B-03AA-8430-D3DB0BA259EE}"/>
              </a:ext>
            </a:extLst>
          </p:cNvPr>
          <p:cNvSpPr txBox="1"/>
          <p:nvPr/>
        </p:nvSpPr>
        <p:spPr>
          <a:xfrm>
            <a:off x="0" y="2747555"/>
            <a:ext cx="5991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Case – I : Vin &gt; 0 (Ideal diode), D is forward biased. So, Vo = 0 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C068EE-0631-ECF0-3C46-F9D295973FD0}"/>
              </a:ext>
            </a:extLst>
          </p:cNvPr>
          <p:cNvSpPr txBox="1"/>
          <p:nvPr/>
        </p:nvSpPr>
        <p:spPr>
          <a:xfrm>
            <a:off x="6252618" y="2750859"/>
            <a:ext cx="600048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Case – II : Vin &lt; 0 (Ideal diode), D is reverse biased. So, Vo = Vin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302536-7380-0F58-8BDF-6F80F27A0AA5}"/>
              </a:ext>
            </a:extLst>
          </p:cNvPr>
          <p:cNvSpPr txBox="1"/>
          <p:nvPr/>
        </p:nvSpPr>
        <p:spPr>
          <a:xfrm>
            <a:off x="-2268" y="3423452"/>
            <a:ext cx="401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UNBIASED NEGATIVE CLIPPER 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7D06D04-B332-9436-3A3B-54C67FD1F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6" y="4037380"/>
            <a:ext cx="2099678" cy="16258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B13FB5-A3FC-BFD9-A1E4-7EC40B058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19" y="4082544"/>
            <a:ext cx="3171183" cy="162580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9D3601-C091-7150-31C8-1DE80E981516}"/>
              </a:ext>
            </a:extLst>
          </p:cNvPr>
          <p:cNvCxnSpPr>
            <a:cxnSpLocks/>
          </p:cNvCxnSpPr>
          <p:nvPr/>
        </p:nvCxnSpPr>
        <p:spPr>
          <a:xfrm>
            <a:off x="3061134" y="4874528"/>
            <a:ext cx="1815665" cy="12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002E9F4-6789-FB88-6DC6-6437585CCB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8"/>
          <a:stretch/>
        </p:blipFill>
        <p:spPr>
          <a:xfrm>
            <a:off x="9365997" y="4082544"/>
            <a:ext cx="2490198" cy="176530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43DDA7-0F26-79D9-16C1-233886A2E596}"/>
              </a:ext>
            </a:extLst>
          </p:cNvPr>
          <p:cNvCxnSpPr>
            <a:cxnSpLocks/>
          </p:cNvCxnSpPr>
          <p:nvPr/>
        </p:nvCxnSpPr>
        <p:spPr>
          <a:xfrm flipV="1">
            <a:off x="7299697" y="4892411"/>
            <a:ext cx="2133600" cy="60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22E6C50-49B0-4D2F-A91B-4467E1DACA1E}"/>
              </a:ext>
            </a:extLst>
          </p:cNvPr>
          <p:cNvSpPr txBox="1"/>
          <p:nvPr/>
        </p:nvSpPr>
        <p:spPr>
          <a:xfrm>
            <a:off x="1358394" y="5663181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Input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8B2C8D-B554-646C-8CF2-AA1A5AB06C52}"/>
              </a:ext>
            </a:extLst>
          </p:cNvPr>
          <p:cNvSpPr txBox="1"/>
          <p:nvPr/>
        </p:nvSpPr>
        <p:spPr>
          <a:xfrm>
            <a:off x="4407721" y="5663181"/>
            <a:ext cx="3689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Unbiased Negative Clipper Circuit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EF42BE-C96F-E650-FC4E-4ECE9622BE20}"/>
              </a:ext>
            </a:extLst>
          </p:cNvPr>
          <p:cNvSpPr txBox="1"/>
          <p:nvPr/>
        </p:nvSpPr>
        <p:spPr>
          <a:xfrm>
            <a:off x="10197480" y="5663181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85E8A1-A29B-B386-4CEC-A4DEFB9D97FC}"/>
              </a:ext>
            </a:extLst>
          </p:cNvPr>
          <p:cNvSpPr txBox="1"/>
          <p:nvPr/>
        </p:nvSpPr>
        <p:spPr>
          <a:xfrm>
            <a:off x="0" y="6224482"/>
            <a:ext cx="589148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Case – I : Vin &gt; 0 (Ideal diode), D is reverse biased. So, Vo = Vin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5622B3-99A5-FF2F-59E0-49F3242C5905}"/>
              </a:ext>
            </a:extLst>
          </p:cNvPr>
          <p:cNvSpPr txBox="1"/>
          <p:nvPr/>
        </p:nvSpPr>
        <p:spPr>
          <a:xfrm>
            <a:off x="6152334" y="6224482"/>
            <a:ext cx="610077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Case – II : Vin &lt; 0 (Ideal diode), D is forward biased. So, Vo = 0 V </a:t>
            </a:r>
          </a:p>
        </p:txBody>
      </p:sp>
    </p:spTree>
    <p:extLst>
      <p:ext uri="{BB962C8B-B14F-4D97-AF65-F5344CB8AC3E}">
        <p14:creationId xmlns:p14="http://schemas.microsoft.com/office/powerpoint/2010/main" val="42356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9" grpId="0" animBg="1"/>
      <p:bldP spid="2" grpId="0"/>
      <p:bldP spid="12" grpId="0"/>
      <p:bldP spid="17" grpId="0"/>
      <p:bldP spid="18" grpId="0"/>
      <p:bldP spid="23" grpId="0"/>
      <p:bldP spid="24" grpId="0"/>
      <p:bldP spid="25" grpId="0"/>
      <p:bldP spid="38" grpId="0"/>
      <p:bldP spid="39" grpId="0"/>
      <p:bldP spid="40" grpId="0"/>
      <p:bldP spid="41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1AA701-4887-3290-8A9B-D2CE26DF7804}"/>
              </a:ext>
            </a:extLst>
          </p:cNvPr>
          <p:cNvSpPr/>
          <p:nvPr/>
        </p:nvSpPr>
        <p:spPr>
          <a:xfrm>
            <a:off x="108155" y="4003256"/>
            <a:ext cx="11926529" cy="215156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A7E0725-55D6-6B57-8649-637439F4B0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 r="1872"/>
          <a:stretch/>
        </p:blipFill>
        <p:spPr>
          <a:xfrm>
            <a:off x="4386510" y="4047862"/>
            <a:ext cx="3243325" cy="17177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816487-0C2C-E71C-F25F-1BD43BE92299}"/>
              </a:ext>
            </a:extLst>
          </p:cNvPr>
          <p:cNvSpPr/>
          <p:nvPr/>
        </p:nvSpPr>
        <p:spPr>
          <a:xfrm>
            <a:off x="108155" y="649800"/>
            <a:ext cx="11926529" cy="204423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B64525-393A-BD39-B2FB-8AF32AFFDC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5" r="614"/>
          <a:stretch/>
        </p:blipFill>
        <p:spPr>
          <a:xfrm>
            <a:off x="4372790" y="715610"/>
            <a:ext cx="3155390" cy="1648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309CD-F802-95A5-5418-D803FDA09221}"/>
              </a:ext>
            </a:extLst>
          </p:cNvPr>
          <p:cNvSpPr txBox="1"/>
          <p:nvPr/>
        </p:nvSpPr>
        <p:spPr>
          <a:xfrm>
            <a:off x="0" y="88488"/>
            <a:ext cx="3491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BIASED POSITIVE CLIPPER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493D7-87E7-6AFE-540F-47E63F25A1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"/>
          <a:stretch/>
        </p:blipFill>
        <p:spPr>
          <a:xfrm>
            <a:off x="623857" y="703182"/>
            <a:ext cx="2099678" cy="1572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C229A-40F3-3C98-71D3-EE2D8D6AA63F}"/>
              </a:ext>
            </a:extLst>
          </p:cNvPr>
          <p:cNvSpPr txBox="1"/>
          <p:nvPr/>
        </p:nvSpPr>
        <p:spPr>
          <a:xfrm>
            <a:off x="1427494" y="2221794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Input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E9CA49-C69B-9A19-413D-74DA2845C5DD}"/>
              </a:ext>
            </a:extLst>
          </p:cNvPr>
          <p:cNvCxnSpPr>
            <a:cxnSpLocks/>
          </p:cNvCxnSpPr>
          <p:nvPr/>
        </p:nvCxnSpPr>
        <p:spPr>
          <a:xfrm>
            <a:off x="3061135" y="1466865"/>
            <a:ext cx="1815665" cy="12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776CC7-7212-0097-A8D1-3F876CBDDA7D}"/>
              </a:ext>
            </a:extLst>
          </p:cNvPr>
          <p:cNvCxnSpPr>
            <a:cxnSpLocks/>
          </p:cNvCxnSpPr>
          <p:nvPr/>
        </p:nvCxnSpPr>
        <p:spPr>
          <a:xfrm flipV="1">
            <a:off x="7246374" y="1472933"/>
            <a:ext cx="2133600" cy="60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D0DE15-3E0E-B5E3-FEF2-80DC9E7E3EF5}"/>
              </a:ext>
            </a:extLst>
          </p:cNvPr>
          <p:cNvSpPr txBox="1"/>
          <p:nvPr/>
        </p:nvSpPr>
        <p:spPr>
          <a:xfrm>
            <a:off x="4462773" y="2241196"/>
            <a:ext cx="3217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Biased Positive Clipper Circuit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F1AEF-91D5-25C0-41D0-839EF5E6725F}"/>
              </a:ext>
            </a:extLst>
          </p:cNvPr>
          <p:cNvSpPr txBox="1"/>
          <p:nvPr/>
        </p:nvSpPr>
        <p:spPr>
          <a:xfrm>
            <a:off x="10179484" y="2234957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81D34-FCBE-F3F7-3A72-87FFDD4F8C3B}"/>
              </a:ext>
            </a:extLst>
          </p:cNvPr>
          <p:cNvSpPr txBox="1"/>
          <p:nvPr/>
        </p:nvSpPr>
        <p:spPr>
          <a:xfrm>
            <a:off x="0" y="2747555"/>
            <a:ext cx="59681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Case – I : Vin &gt; V</a:t>
            </a:r>
            <a:r>
              <a:rPr lang="en-US" sz="1700" baseline="-10000" dirty="0">
                <a:solidFill>
                  <a:schemeClr val="tx2"/>
                </a:solidFill>
                <a:highlight>
                  <a:srgbClr val="000000"/>
                </a:highlight>
              </a:rPr>
              <a:t>b</a:t>
            </a:r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 (Ideal diode), D is forward biased. So, Vo = V</a:t>
            </a:r>
            <a:r>
              <a:rPr lang="en-US" sz="1700" baseline="-10000" dirty="0">
                <a:solidFill>
                  <a:schemeClr val="tx2"/>
                </a:solidFill>
                <a:highlight>
                  <a:srgbClr val="000000"/>
                </a:highlight>
              </a:rPr>
              <a:t>b</a:t>
            </a:r>
            <a:endParaRPr lang="en-US" sz="1700" dirty="0">
              <a:solidFill>
                <a:schemeClr val="tx2"/>
              </a:solidFill>
              <a:highlight>
                <a:srgbClr val="00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BA7CF-BADD-47DB-810F-05749EBF686E}"/>
              </a:ext>
            </a:extLst>
          </p:cNvPr>
          <p:cNvSpPr txBox="1"/>
          <p:nvPr/>
        </p:nvSpPr>
        <p:spPr>
          <a:xfrm>
            <a:off x="6146043" y="2744492"/>
            <a:ext cx="60918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Case – II : Vin &lt; V</a:t>
            </a:r>
            <a:r>
              <a:rPr lang="en-US" sz="1700" baseline="-10000" dirty="0">
                <a:solidFill>
                  <a:schemeClr val="tx2"/>
                </a:solidFill>
                <a:highlight>
                  <a:srgbClr val="000000"/>
                </a:highlight>
              </a:rPr>
              <a:t>b</a:t>
            </a:r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 (Ideal diode), D is reverse biased. So, Vo = Vin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4E8E0-D3E7-8D6B-A94C-6D1798855971}"/>
              </a:ext>
            </a:extLst>
          </p:cNvPr>
          <p:cNvSpPr txBox="1"/>
          <p:nvPr/>
        </p:nvSpPr>
        <p:spPr>
          <a:xfrm>
            <a:off x="-2268" y="3423452"/>
            <a:ext cx="3627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BIASED NEGATIVE CLIPPER 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6292EB-1666-A0E6-2100-DD5AE29356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0"/>
          <a:stretch/>
        </p:blipFill>
        <p:spPr>
          <a:xfrm>
            <a:off x="645515" y="4059998"/>
            <a:ext cx="2099678" cy="156905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A1372C-CE00-FA6C-15ED-93E114E8092F}"/>
              </a:ext>
            </a:extLst>
          </p:cNvPr>
          <p:cNvCxnSpPr>
            <a:cxnSpLocks/>
          </p:cNvCxnSpPr>
          <p:nvPr/>
        </p:nvCxnSpPr>
        <p:spPr>
          <a:xfrm>
            <a:off x="3061134" y="4874528"/>
            <a:ext cx="1815665" cy="12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2FBE8F-8E59-90B0-9A14-ABC8EA4616C6}"/>
              </a:ext>
            </a:extLst>
          </p:cNvPr>
          <p:cNvCxnSpPr>
            <a:cxnSpLocks/>
          </p:cNvCxnSpPr>
          <p:nvPr/>
        </p:nvCxnSpPr>
        <p:spPr>
          <a:xfrm flipV="1">
            <a:off x="7299697" y="4892411"/>
            <a:ext cx="2133600" cy="60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123631-58F0-910A-F878-343CC87CF18A}"/>
              </a:ext>
            </a:extLst>
          </p:cNvPr>
          <p:cNvSpPr txBox="1"/>
          <p:nvPr/>
        </p:nvSpPr>
        <p:spPr>
          <a:xfrm>
            <a:off x="1408237" y="5663181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3C7041-3356-9FEC-5C59-8566A2CCAAF0}"/>
              </a:ext>
            </a:extLst>
          </p:cNvPr>
          <p:cNvSpPr txBox="1"/>
          <p:nvPr/>
        </p:nvSpPr>
        <p:spPr>
          <a:xfrm>
            <a:off x="4303538" y="5663181"/>
            <a:ext cx="3409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Biased Negative Clipper Circuit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79127-DA73-2DC2-FC4E-CF9371305548}"/>
              </a:ext>
            </a:extLst>
          </p:cNvPr>
          <p:cNvSpPr txBox="1"/>
          <p:nvPr/>
        </p:nvSpPr>
        <p:spPr>
          <a:xfrm>
            <a:off x="10231944" y="5659969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EC21D-5F09-B635-0168-363EFBD8C472}"/>
              </a:ext>
            </a:extLst>
          </p:cNvPr>
          <p:cNvSpPr txBox="1"/>
          <p:nvPr/>
        </p:nvSpPr>
        <p:spPr>
          <a:xfrm>
            <a:off x="0" y="6224482"/>
            <a:ext cx="598285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Case – I : Vin &gt; V</a:t>
            </a:r>
            <a:r>
              <a:rPr lang="en-US" sz="1700" baseline="-10000" dirty="0">
                <a:solidFill>
                  <a:schemeClr val="tx2"/>
                </a:solidFill>
                <a:highlight>
                  <a:srgbClr val="000000"/>
                </a:highlight>
              </a:rPr>
              <a:t>b</a:t>
            </a:r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 (Ideal diode), D is reverse biased. So, Vo = Vin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488348-FB42-A840-D0EF-5EE24DFC226C}"/>
              </a:ext>
            </a:extLst>
          </p:cNvPr>
          <p:cNvSpPr txBox="1"/>
          <p:nvPr/>
        </p:nvSpPr>
        <p:spPr>
          <a:xfrm>
            <a:off x="6093055" y="6224482"/>
            <a:ext cx="61632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Case – II : Vin &lt; V</a:t>
            </a:r>
            <a:r>
              <a:rPr lang="en-US" sz="1700" baseline="-10000" dirty="0">
                <a:solidFill>
                  <a:schemeClr val="tx2"/>
                </a:solidFill>
                <a:highlight>
                  <a:srgbClr val="000000"/>
                </a:highlight>
              </a:rPr>
              <a:t>b</a:t>
            </a:r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 (Ideal diode), D is forward biased. So, Vo = -V</a:t>
            </a:r>
            <a:r>
              <a:rPr lang="en-US" sz="1700" baseline="-10000" dirty="0">
                <a:solidFill>
                  <a:schemeClr val="tx2"/>
                </a:solidFill>
                <a:highlight>
                  <a:srgbClr val="000000"/>
                </a:highlight>
              </a:rPr>
              <a:t>b</a:t>
            </a:r>
            <a:r>
              <a:rPr lang="en-US" sz="17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3897D6C-4C0B-9EA5-1AD3-698D82BC4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38" y="656746"/>
            <a:ext cx="1914792" cy="16480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BC75BB7-E923-2885-6B67-823E6CCFC7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"/>
          <a:stretch/>
        </p:blipFill>
        <p:spPr>
          <a:xfrm>
            <a:off x="9664678" y="4059997"/>
            <a:ext cx="1914792" cy="16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8" grpId="0"/>
      <p:bldP spid="11" grpId="0"/>
      <p:bldP spid="12" grpId="0"/>
      <p:bldP spid="13" grpId="0"/>
      <p:bldP spid="14" grpId="0"/>
      <p:bldP spid="15" grpId="0"/>
      <p:bldP spid="21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360DF4-8A1E-3C49-5923-79F42A9F3E66}"/>
              </a:ext>
            </a:extLst>
          </p:cNvPr>
          <p:cNvSpPr txBox="1"/>
          <p:nvPr/>
        </p:nvSpPr>
        <p:spPr>
          <a:xfrm>
            <a:off x="0" y="0"/>
            <a:ext cx="3009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EXPERIMENTAL SETUP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46F86-F7A7-0DE6-36D5-C509A054D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" y="578927"/>
            <a:ext cx="4880230" cy="24573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190D1-1848-6395-321E-192657F1E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72" y="578927"/>
            <a:ext cx="4926463" cy="24573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7B0B6-7994-DBDB-04FD-A982B2954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" y="3758837"/>
            <a:ext cx="4880230" cy="24573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82338-C77D-125C-FFD4-9EFB8D206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71" y="3758837"/>
            <a:ext cx="4880230" cy="247991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31F223-B188-F3E3-90FB-FEC4883ABE22}"/>
              </a:ext>
            </a:extLst>
          </p:cNvPr>
          <p:cNvSpPr txBox="1"/>
          <p:nvPr/>
        </p:nvSpPr>
        <p:spPr>
          <a:xfrm>
            <a:off x="1190644" y="3099163"/>
            <a:ext cx="3725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Setup-1: Unbiased Positive Clipper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B8D3-60C7-B909-09E8-9D16888ED514}"/>
              </a:ext>
            </a:extLst>
          </p:cNvPr>
          <p:cNvSpPr txBox="1"/>
          <p:nvPr/>
        </p:nvSpPr>
        <p:spPr>
          <a:xfrm>
            <a:off x="6984177" y="3099163"/>
            <a:ext cx="3917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Setup-2: Unbiased Negative Clipper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7DE55-0A6F-5F11-E5BD-6D7F2F9F1172}"/>
              </a:ext>
            </a:extLst>
          </p:cNvPr>
          <p:cNvSpPr txBox="1"/>
          <p:nvPr/>
        </p:nvSpPr>
        <p:spPr>
          <a:xfrm>
            <a:off x="1330906" y="6282151"/>
            <a:ext cx="3444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Setup-3: Biased Positive Clipper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A99DB-E40A-3382-D6B5-1BFACD9E4F8C}"/>
              </a:ext>
            </a:extLst>
          </p:cNvPr>
          <p:cNvSpPr txBox="1"/>
          <p:nvPr/>
        </p:nvSpPr>
        <p:spPr>
          <a:xfrm>
            <a:off x="7147556" y="6279073"/>
            <a:ext cx="3636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</a:rPr>
              <a:t>Setup-4: Biased Negative Clipper</a:t>
            </a:r>
          </a:p>
        </p:txBody>
      </p:sp>
    </p:spTree>
    <p:extLst>
      <p:ext uri="{BB962C8B-B14F-4D97-AF65-F5344CB8AC3E}">
        <p14:creationId xmlns:p14="http://schemas.microsoft.com/office/powerpoint/2010/main" val="33568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61E7C-216D-0D2E-726A-78A285BB1680}"/>
              </a:ext>
            </a:extLst>
          </p:cNvPr>
          <p:cNvSpPr txBox="1"/>
          <p:nvPr/>
        </p:nvSpPr>
        <p:spPr>
          <a:xfrm>
            <a:off x="0" y="0"/>
            <a:ext cx="4761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SIMMULATION : (USING TINKERCAD)</a:t>
            </a:r>
          </a:p>
        </p:txBody>
      </p:sp>
      <p:pic>
        <p:nvPicPr>
          <p:cNvPr id="4" name="FormatFactory_Mux_UPC_(2)+UNC_(2)+BPC_(2)+BNC_(2)">
            <a:hlinkClick r:id="" action="ppaction://media"/>
            <a:extLst>
              <a:ext uri="{FF2B5EF4-FFF2-40B4-BE49-F238E27FC236}">
                <a16:creationId xmlns:a16="http://schemas.microsoft.com/office/drawing/2014/main" id="{9846926E-91F0-B95C-8A16-4D89A7166A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496" y="610993"/>
            <a:ext cx="10609007" cy="59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C09C136-6FED-F0D6-C1ED-0B9E18543F0C}"/>
              </a:ext>
            </a:extLst>
          </p:cNvPr>
          <p:cNvSpPr/>
          <p:nvPr/>
        </p:nvSpPr>
        <p:spPr>
          <a:xfrm>
            <a:off x="8927061" y="515657"/>
            <a:ext cx="958917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28346F-186D-D662-D7BE-EB2078BCB116}"/>
              </a:ext>
            </a:extLst>
          </p:cNvPr>
          <p:cNvSpPr/>
          <p:nvPr/>
        </p:nvSpPr>
        <p:spPr>
          <a:xfrm>
            <a:off x="3794365" y="515657"/>
            <a:ext cx="745717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F1FF93-F949-6521-4BA4-4AFE4A4FF0CE}"/>
              </a:ext>
            </a:extLst>
          </p:cNvPr>
          <p:cNvSpPr/>
          <p:nvPr/>
        </p:nvSpPr>
        <p:spPr>
          <a:xfrm>
            <a:off x="370799" y="4735378"/>
            <a:ext cx="1140056" cy="11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885803-1BCB-A6DE-63D1-0E5936C860D6}"/>
              </a:ext>
            </a:extLst>
          </p:cNvPr>
          <p:cNvSpPr/>
          <p:nvPr/>
        </p:nvSpPr>
        <p:spPr>
          <a:xfrm>
            <a:off x="370799" y="1851618"/>
            <a:ext cx="1140056" cy="11286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10608-55E9-48FA-8371-C8EAACA85D9C}"/>
              </a:ext>
            </a:extLst>
          </p:cNvPr>
          <p:cNvSpPr txBox="1"/>
          <p:nvPr/>
        </p:nvSpPr>
        <p:spPr>
          <a:xfrm>
            <a:off x="67353" y="0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INPUT/OUTPUT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48AC9-3D66-09C1-F7EB-8A15C23DB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94" y="1163364"/>
            <a:ext cx="4487864" cy="251091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229D1F-53FD-30E2-BAA8-0FCB56D74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94" y="4044222"/>
            <a:ext cx="4487861" cy="25109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D97FDA-4580-B10D-0CE9-EAB1E37FD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81" y="1163364"/>
            <a:ext cx="4929882" cy="251091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61CBCC-98BD-6779-C342-11CB03B4B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81" y="4044222"/>
            <a:ext cx="4929878" cy="251091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C6FAE7-F398-B66D-B253-72A9F2BD062F}"/>
              </a:ext>
            </a:extLst>
          </p:cNvPr>
          <p:cNvSpPr txBox="1"/>
          <p:nvPr/>
        </p:nvSpPr>
        <p:spPr>
          <a:xfrm>
            <a:off x="370799" y="1957156"/>
            <a:ext cx="1140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UNBIASED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POSITIVE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CLIPPER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AFFE4C-00FB-CF03-364F-28B27BC1652C}"/>
              </a:ext>
            </a:extLst>
          </p:cNvPr>
          <p:cNvSpPr txBox="1"/>
          <p:nvPr/>
        </p:nvSpPr>
        <p:spPr>
          <a:xfrm>
            <a:off x="370799" y="4838013"/>
            <a:ext cx="1140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UNBIASED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NEGATIVE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CLIPPER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379DB4-770D-1CF8-316D-E91FE30FD7E8}"/>
              </a:ext>
            </a:extLst>
          </p:cNvPr>
          <p:cNvSpPr txBox="1"/>
          <p:nvPr/>
        </p:nvSpPr>
        <p:spPr>
          <a:xfrm>
            <a:off x="3794365" y="515657"/>
            <a:ext cx="74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51F859-5CD3-6E9B-F618-545C57625E83}"/>
              </a:ext>
            </a:extLst>
          </p:cNvPr>
          <p:cNvSpPr txBox="1"/>
          <p:nvPr/>
        </p:nvSpPr>
        <p:spPr>
          <a:xfrm>
            <a:off x="8927061" y="51565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6057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  <p:bldP spid="21" grpId="0" animBg="1"/>
      <p:bldP spid="20" grpId="0" animBg="1"/>
      <p:bldP spid="2" grpId="0"/>
      <p:bldP spid="18" grpId="0"/>
      <p:bldP spid="19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9DF8B84-8002-D14F-3827-703B9D8FDC20}"/>
              </a:ext>
            </a:extLst>
          </p:cNvPr>
          <p:cNvSpPr/>
          <p:nvPr/>
        </p:nvSpPr>
        <p:spPr>
          <a:xfrm>
            <a:off x="375482" y="3303126"/>
            <a:ext cx="1140056" cy="11286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D81593-355E-B463-BF74-625570A4773A}"/>
              </a:ext>
            </a:extLst>
          </p:cNvPr>
          <p:cNvSpPr/>
          <p:nvPr/>
        </p:nvSpPr>
        <p:spPr>
          <a:xfrm>
            <a:off x="8917718" y="515657"/>
            <a:ext cx="958917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CF6EE-05D1-108E-D792-4FE90CC55601}"/>
              </a:ext>
            </a:extLst>
          </p:cNvPr>
          <p:cNvSpPr/>
          <p:nvPr/>
        </p:nvSpPr>
        <p:spPr>
          <a:xfrm>
            <a:off x="3794365" y="515657"/>
            <a:ext cx="745717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20A762-3A4F-4373-C8A6-643B39627961}"/>
              </a:ext>
            </a:extLst>
          </p:cNvPr>
          <p:cNvSpPr/>
          <p:nvPr/>
        </p:nvSpPr>
        <p:spPr>
          <a:xfrm>
            <a:off x="370799" y="4735378"/>
            <a:ext cx="1140056" cy="11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F5028-A98A-319E-1821-045B4E163C6E}"/>
              </a:ext>
            </a:extLst>
          </p:cNvPr>
          <p:cNvSpPr/>
          <p:nvPr/>
        </p:nvSpPr>
        <p:spPr>
          <a:xfrm>
            <a:off x="370799" y="1851618"/>
            <a:ext cx="1140056" cy="112860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FC74A-4EE4-E0F5-31C0-EFC4AC1BD199}"/>
              </a:ext>
            </a:extLst>
          </p:cNvPr>
          <p:cNvSpPr txBox="1"/>
          <p:nvPr/>
        </p:nvSpPr>
        <p:spPr>
          <a:xfrm>
            <a:off x="67353" y="0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INPUT/OUTPUT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469E7-8C4C-C049-6848-A90B1952B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94" y="1163364"/>
            <a:ext cx="4487864" cy="251091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3A4876-39C5-60A4-1C71-630950B99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94" y="4044222"/>
            <a:ext cx="4487861" cy="25109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27B459-0C55-43F9-BFFB-35B5A26FE944}"/>
              </a:ext>
            </a:extLst>
          </p:cNvPr>
          <p:cNvSpPr txBox="1"/>
          <p:nvPr/>
        </p:nvSpPr>
        <p:spPr>
          <a:xfrm>
            <a:off x="422095" y="1957156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BIASED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POSITIVE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CLIPPER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48B9B4-99FB-4A46-0FB4-847C0B59A59E}"/>
              </a:ext>
            </a:extLst>
          </p:cNvPr>
          <p:cNvSpPr txBox="1"/>
          <p:nvPr/>
        </p:nvSpPr>
        <p:spPr>
          <a:xfrm>
            <a:off x="370799" y="4838013"/>
            <a:ext cx="1140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BIASED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NEGATIVE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CLIPPER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36050-090F-7456-17FD-A58F782166E6}"/>
              </a:ext>
            </a:extLst>
          </p:cNvPr>
          <p:cNvSpPr txBox="1"/>
          <p:nvPr/>
        </p:nvSpPr>
        <p:spPr>
          <a:xfrm>
            <a:off x="3794365" y="51565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88ECBE-F60F-02A7-7918-BC3634232A32}"/>
              </a:ext>
            </a:extLst>
          </p:cNvPr>
          <p:cNvSpPr txBox="1"/>
          <p:nvPr/>
        </p:nvSpPr>
        <p:spPr>
          <a:xfrm>
            <a:off x="8917718" y="51574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A5B896-5AA3-3B29-072E-F0B12DB38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81" y="1163364"/>
            <a:ext cx="4911195" cy="251715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51A968-4CA9-00C5-C73A-5975F509F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80" y="4044223"/>
            <a:ext cx="4911196" cy="25109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C1070FD-08AC-93B2-55FE-69138E9F50B2}"/>
              </a:ext>
            </a:extLst>
          </p:cNvPr>
          <p:cNvSpPr txBox="1"/>
          <p:nvPr/>
        </p:nvSpPr>
        <p:spPr>
          <a:xfrm>
            <a:off x="375159" y="3396133"/>
            <a:ext cx="1084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BIASING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VOLTAGE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= 1 V</a:t>
            </a:r>
          </a:p>
        </p:txBody>
      </p:sp>
    </p:spTree>
    <p:extLst>
      <p:ext uri="{BB962C8B-B14F-4D97-AF65-F5344CB8AC3E}">
        <p14:creationId xmlns:p14="http://schemas.microsoft.com/office/powerpoint/2010/main" val="236631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  <p:bldP spid="7" grpId="0" animBg="1"/>
      <p:bldP spid="8" grpId="0" animBg="1"/>
      <p:bldP spid="9" grpId="0" animBg="1"/>
      <p:bldP spid="10" grpId="0"/>
      <p:bldP spid="15" grpId="0"/>
      <p:bldP spid="16" grpId="0"/>
      <p:bldP spid="17" grpId="0"/>
      <p:bldP spid="18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C73902-190D-AB6D-EA97-E84A6668132A}"/>
              </a:ext>
            </a:extLst>
          </p:cNvPr>
          <p:cNvSpPr txBox="1"/>
          <p:nvPr/>
        </p:nvSpPr>
        <p:spPr>
          <a:xfrm>
            <a:off x="39329" y="69475"/>
            <a:ext cx="2436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highlight>
                  <a:srgbClr val="000000"/>
                </a:highlight>
              </a:rPr>
              <a:t>CONCLUSION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51D60-32B7-B46D-35F5-1D260C192D63}"/>
              </a:ext>
            </a:extLst>
          </p:cNvPr>
          <p:cNvSpPr txBox="1"/>
          <p:nvPr/>
        </p:nvSpPr>
        <p:spPr>
          <a:xfrm>
            <a:off x="39329" y="719865"/>
            <a:ext cx="11906865" cy="404931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In this experiment, the switching property of diode played the pivotal role :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During forward bias, diode acts as a short circuit and no voltage is found across the parallel resistor and so Vo = 0 V or V</a:t>
            </a:r>
            <a:r>
              <a:rPr lang="en-US" sz="2400" baseline="-25000" dirty="0">
                <a:solidFill>
                  <a:schemeClr val="tx2"/>
                </a:solidFill>
                <a:highlight>
                  <a:srgbClr val="000000"/>
                </a:highlight>
              </a:rPr>
              <a:t>D</a:t>
            </a:r>
            <a:endParaRPr lang="en-US" sz="2400" dirty="0">
              <a:solidFill>
                <a:schemeClr val="tx2"/>
              </a:solidFill>
              <a:highlight>
                <a:srgbClr val="000000"/>
              </a:highlight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During reverse bias, diode acts as an open circuit and the entire input voltage is found across the parallel resistor and so Vo = Vin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In biasing case, during the forward bias condition, the biasing voltage is added to the output found across the resistor and so Vo = V</a:t>
            </a:r>
            <a:r>
              <a:rPr lang="en-US" sz="2400" baseline="-25000" dirty="0">
                <a:solidFill>
                  <a:schemeClr val="tx2"/>
                </a:solidFill>
                <a:highlight>
                  <a:srgbClr val="000000"/>
                </a:highlight>
              </a:rPr>
              <a:t>B</a:t>
            </a: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 or V</a:t>
            </a:r>
            <a:r>
              <a:rPr lang="en-US" sz="2400" baseline="-25000" dirty="0">
                <a:solidFill>
                  <a:schemeClr val="tx2"/>
                </a:solidFill>
                <a:highlight>
                  <a:srgbClr val="000000"/>
                </a:highlight>
              </a:rPr>
              <a:t>D</a:t>
            </a: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 + V</a:t>
            </a:r>
            <a:r>
              <a:rPr lang="en-US" sz="2400" baseline="-25000" dirty="0">
                <a:solidFill>
                  <a:schemeClr val="tx2"/>
                </a:solidFill>
                <a:highlight>
                  <a:srgbClr val="000000"/>
                </a:highlight>
              </a:rPr>
              <a:t>B</a:t>
            </a: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The biasing voltage taken should maintain the condition, V</a:t>
            </a:r>
            <a:r>
              <a:rPr lang="en-US" sz="2400" baseline="-25000" dirty="0">
                <a:solidFill>
                  <a:schemeClr val="tx2"/>
                </a:solidFill>
                <a:highlight>
                  <a:srgbClr val="000000"/>
                </a:highlight>
              </a:rPr>
              <a:t>B</a:t>
            </a: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 &lt; Vin - V</a:t>
            </a:r>
            <a:r>
              <a:rPr lang="en-US" sz="2400" baseline="-25000" dirty="0">
                <a:solidFill>
                  <a:schemeClr val="tx2"/>
                </a:solidFill>
                <a:highlight>
                  <a:srgbClr val="000000"/>
                </a:highlight>
              </a:rPr>
              <a:t>D </a:t>
            </a:r>
            <a:r>
              <a:rPr lang="en-US" sz="2400" dirty="0">
                <a:solidFill>
                  <a:schemeClr val="tx2"/>
                </a:solidFill>
                <a:highlight>
                  <a:srgbClr val="000000"/>
                </a:highlight>
              </a:rPr>
              <a:t>unless there won’t be any clipping of the input signal</a:t>
            </a:r>
          </a:p>
        </p:txBody>
      </p:sp>
    </p:spTree>
    <p:extLst>
      <p:ext uri="{BB962C8B-B14F-4D97-AF65-F5344CB8AC3E}">
        <p14:creationId xmlns:p14="http://schemas.microsoft.com/office/powerpoint/2010/main" val="268505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431</TotalTime>
  <Words>653</Words>
  <Application>Microsoft Office PowerPoint</Application>
  <PresentationFormat>Widescreen</PresentationFormat>
  <Paragraphs>92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Tw Cen MT</vt:lpstr>
      <vt:lpstr>Wingdings</vt:lpstr>
      <vt:lpstr>Circuit</vt:lpstr>
      <vt:lpstr>Exp-03 : Demonstrate the operation of unbiased and biased positive and negative clipper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Naimur Rahman</dc:creator>
  <cp:lastModifiedBy>Naimur Rahman</cp:lastModifiedBy>
  <cp:revision>82</cp:revision>
  <dcterms:created xsi:type="dcterms:W3CDTF">2022-06-28T17:54:13Z</dcterms:created>
  <dcterms:modified xsi:type="dcterms:W3CDTF">2022-06-30T08:14:52Z</dcterms:modified>
</cp:coreProperties>
</file>